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64" r:id="rId7"/>
    <p:sldId id="265" r:id="rId8"/>
    <p:sldId id="261" r:id="rId9"/>
    <p:sldId id="267" r:id="rId10"/>
    <p:sldId id="262" r:id="rId11"/>
    <p:sldId id="268" r:id="rId12"/>
    <p:sldId id="263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2" r:id="rId45"/>
    <p:sldId id="301" r:id="rId46"/>
    <p:sldId id="303" r:id="rId47"/>
    <p:sldId id="304" r:id="rId48"/>
    <p:sldId id="305" r:id="rId49"/>
    <p:sldId id="306" r:id="rId50"/>
    <p:sldId id="310" r:id="rId51"/>
    <p:sldId id="307" r:id="rId52"/>
    <p:sldId id="309" r:id="rId53"/>
    <p:sldId id="308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33" autoAdjust="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15.wdp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18.wdp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microsoft.com/office/2007/relationships/hdphoto" Target="../media/hdphoto21.wdp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7" Type="http://schemas.microsoft.com/office/2007/relationships/hdphoto" Target="../media/hdphoto25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microsoft.com/office/2007/relationships/hdphoto" Target="../media/hdphoto24.wdp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7" Type="http://schemas.microsoft.com/office/2007/relationships/hdphoto" Target="../media/hdphoto28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27.wdp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7" Type="http://schemas.microsoft.com/office/2007/relationships/hdphoto" Target="../media/hdphoto31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microsoft.com/office/2007/relationships/hdphoto" Target="../media/hdphoto30.wdp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7.wdp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7" Type="http://schemas.microsoft.com/office/2007/relationships/hdphoto" Target="../media/hdphoto4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40.wdp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3.wdp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5.wdp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9.wdp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1.wdp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2.wdp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4.wdp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6.wdp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8.wdp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9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0.wdp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2.wdp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4.wdp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6.wdp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7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8.wdp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9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0.wdp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71.wdp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72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73.wdp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75.wdp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7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7.wdp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8.wdp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79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80.wdp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81.wdp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82.wdp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83.wdp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84.wdp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85.wdp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86.wdp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87.wdp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70293" cy="686466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96552" y="76470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sz="8000" dirty="0" smtClean="0">
                <a:solidFill>
                  <a:srgbClr val="FFFF00"/>
                </a:solidFill>
                <a:latin typeface="Adobe Ming Std L" pitchFamily="18" charset="-128"/>
                <a:ea typeface="Adobe Ming Std L" pitchFamily="18" charset="-128"/>
                <a:cs typeface="Aharoni" panose="02010803020104030203" pitchFamily="2" charset="-79"/>
              </a:rPr>
              <a:t>У</a:t>
            </a:r>
            <a:r>
              <a:rPr lang="ru-RU" sz="8000" dirty="0" smtClean="0">
                <a:solidFill>
                  <a:srgbClr val="00B0F0"/>
                </a:solidFill>
                <a:latin typeface="Adobe Ming Std L" pitchFamily="18" charset="-128"/>
                <a:ea typeface="Adobe Ming Std L" pitchFamily="18" charset="-128"/>
                <a:cs typeface="Aharoni" panose="02010803020104030203" pitchFamily="2" charset="-79"/>
              </a:rPr>
              <a:t>к</a:t>
            </a:r>
            <a:r>
              <a:rPr lang="ru-RU" sz="8000" dirty="0" smtClean="0">
                <a:solidFill>
                  <a:srgbClr val="FFFF00"/>
                </a:solidFill>
                <a:latin typeface="Adobe Ming Std L" pitchFamily="18" charset="-128"/>
                <a:ea typeface="Adobe Ming Std L" pitchFamily="18" charset="-128"/>
                <a:cs typeface="Aharoni" panose="02010803020104030203" pitchFamily="2" charset="-79"/>
              </a:rPr>
              <a:t>р</a:t>
            </a:r>
            <a:r>
              <a:rPr lang="ru-RU" sz="8000" dirty="0" smtClean="0">
                <a:solidFill>
                  <a:srgbClr val="00B0F0"/>
                </a:solidFill>
                <a:latin typeface="Adobe Ming Std L" pitchFamily="18" charset="-128"/>
                <a:ea typeface="Adobe Ming Std L" pitchFamily="18" charset="-128"/>
                <a:cs typeface="Aharoni" panose="02010803020104030203" pitchFamily="2" charset="-79"/>
              </a:rPr>
              <a:t>а</a:t>
            </a:r>
            <a:r>
              <a:rPr lang="ru-RU" sz="8000" dirty="0" smtClean="0">
                <a:solidFill>
                  <a:srgbClr val="FFFF00"/>
                </a:solidFill>
                <a:latin typeface="Adobe Ming Std L" pitchFamily="18" charset="-128"/>
                <a:ea typeface="Adobe Ming Std L" pitchFamily="18" charset="-128"/>
                <a:cs typeface="Aharoni" panose="02010803020104030203" pitchFamily="2" charset="-79"/>
              </a:rPr>
              <a:t>и</a:t>
            </a:r>
            <a:r>
              <a:rPr lang="ru-RU" sz="8000" dirty="0" smtClean="0">
                <a:solidFill>
                  <a:srgbClr val="00B0F0"/>
                </a:solidFill>
                <a:latin typeface="Adobe Ming Std L" pitchFamily="18" charset="-128"/>
                <a:ea typeface="Adobe Ming Std L" pitchFamily="18" charset="-128"/>
                <a:cs typeface="Aharoni" panose="02010803020104030203" pitchFamily="2" charset="-79"/>
              </a:rPr>
              <a:t>н</a:t>
            </a:r>
            <a:r>
              <a:rPr lang="ru-RU" sz="8000" dirty="0" smtClean="0">
                <a:solidFill>
                  <a:srgbClr val="FFFF00"/>
                </a:solidFill>
                <a:latin typeface="Adobe Ming Std L" pitchFamily="18" charset="-128"/>
                <a:ea typeface="Adobe Ming Std L" pitchFamily="18" charset="-128"/>
                <a:cs typeface="Aharoni" panose="02010803020104030203" pitchFamily="2" charset="-79"/>
              </a:rPr>
              <a:t>а</a:t>
            </a:r>
            <a:r>
              <a:rPr lang="ru-RU" dirty="0" smtClean="0">
                <a:solidFill>
                  <a:srgbClr val="FFFF00"/>
                </a:solidFill>
              </a:rPr>
              <a:t/>
            </a:r>
            <a:br>
              <a:rPr lang="ru-RU" dirty="0" smtClean="0">
                <a:solidFill>
                  <a:srgbClr val="FFFF00"/>
                </a:solidFill>
              </a:rPr>
            </a:br>
            <a:r>
              <a:rPr lang="ru-RU" dirty="0" smtClean="0">
                <a:solidFill>
                  <a:srgbClr val="00B0F0"/>
                </a:solidFill>
                <a:latin typeface="Adobe Fangsong Std R" pitchFamily="18" charset="-128"/>
                <a:ea typeface="Adobe Fangsong Std R" pitchFamily="18" charset="-128"/>
              </a:rPr>
              <a:t>В</a:t>
            </a:r>
            <a:r>
              <a:rPr lang="ru-RU" dirty="0" smtClean="0">
                <a:solidFill>
                  <a:srgbClr val="FFFF00"/>
                </a:solidFill>
                <a:latin typeface="Adobe Fangsong Std R" pitchFamily="18" charset="-128"/>
                <a:ea typeface="Adobe Fangsong Std R" pitchFamily="18" charset="-128"/>
              </a:rPr>
              <a:t>и</a:t>
            </a:r>
            <a:r>
              <a:rPr lang="ru-RU" dirty="0" smtClean="0">
                <a:solidFill>
                  <a:srgbClr val="00B0F0"/>
                </a:solidFill>
                <a:latin typeface="Adobe Fangsong Std R" pitchFamily="18" charset="-128"/>
                <a:ea typeface="Adobe Fangsong Std R" pitchFamily="18" charset="-128"/>
              </a:rPr>
              <a:t>н</a:t>
            </a:r>
            <a:r>
              <a:rPr lang="ru-RU" dirty="0" smtClean="0">
                <a:solidFill>
                  <a:srgbClr val="FFFF00"/>
                </a:solidFill>
                <a:latin typeface="Adobe Fangsong Std R" pitchFamily="18" charset="-128"/>
                <a:ea typeface="Adobe Fangsong Std R" pitchFamily="18" charset="-128"/>
              </a:rPr>
              <a:t>о</a:t>
            </a:r>
            <a:r>
              <a:rPr lang="ru-RU" dirty="0" smtClean="0">
                <a:solidFill>
                  <a:srgbClr val="00B0F0"/>
                </a:solidFill>
                <a:latin typeface="Adobe Fangsong Std R" pitchFamily="18" charset="-128"/>
                <a:ea typeface="Adobe Fangsong Std R" pitchFamily="18" charset="-128"/>
              </a:rPr>
              <a:t>д</a:t>
            </a:r>
            <a:r>
              <a:rPr lang="ru-RU" dirty="0" smtClean="0">
                <a:solidFill>
                  <a:srgbClr val="FFFF00"/>
                </a:solidFill>
                <a:latin typeface="Adobe Fangsong Std R" pitchFamily="18" charset="-128"/>
                <a:ea typeface="Adobe Fangsong Std R" pitchFamily="18" charset="-128"/>
              </a:rPr>
              <a:t>е</a:t>
            </a:r>
            <a:r>
              <a:rPr lang="ru-RU" dirty="0" smtClean="0">
                <a:solidFill>
                  <a:srgbClr val="00B0F0"/>
                </a:solidFill>
                <a:latin typeface="Adobe Fangsong Std R" pitchFamily="18" charset="-128"/>
                <a:ea typeface="Adobe Fangsong Std R" pitchFamily="18" charset="-128"/>
              </a:rPr>
              <a:t>л</a:t>
            </a:r>
            <a:r>
              <a:rPr lang="ru-RU" dirty="0" smtClean="0">
                <a:solidFill>
                  <a:srgbClr val="FFFF00"/>
                </a:solidFill>
                <a:latin typeface="Adobe Fangsong Std R" pitchFamily="18" charset="-128"/>
                <a:ea typeface="Adobe Fangsong Std R" pitchFamily="18" charset="-128"/>
              </a:rPr>
              <a:t>и</a:t>
            </a:r>
            <a:r>
              <a:rPr lang="ru-RU" dirty="0" smtClean="0">
                <a:solidFill>
                  <a:srgbClr val="00B0F0"/>
                </a:solidFill>
                <a:latin typeface="Adobe Fangsong Std R" pitchFamily="18" charset="-128"/>
                <a:ea typeface="Adobe Fangsong Std R" pitchFamily="18" charset="-128"/>
              </a:rPr>
              <a:t>е</a:t>
            </a:r>
            <a:r>
              <a:rPr lang="ru-RU" dirty="0" smtClean="0">
                <a:solidFill>
                  <a:srgbClr val="FFFF00"/>
                </a:solidFill>
                <a:latin typeface="Adobe Fangsong Std R" pitchFamily="18" charset="-128"/>
                <a:ea typeface="Adobe Fangsong Std R" pitchFamily="18" charset="-128"/>
              </a:rPr>
              <a:t> </a:t>
            </a:r>
            <a:endParaRPr lang="ru-RU" dirty="0">
              <a:solidFill>
                <a:srgbClr val="FFFF00"/>
              </a:solidFill>
              <a:latin typeface="Adobe Fangsong Std R" pitchFamily="18" charset="-128"/>
              <a:ea typeface="Adobe Fangsong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2670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Одессавинпром</a:t>
            </a:r>
            <a:r>
              <a:rPr lang="ru-RU" b="1" dirty="0"/>
              <a:t> (Французский бульвар)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3037527" cy="4560745"/>
          </a:xfrm>
        </p:spPr>
      </p:pic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1556792"/>
            <a:ext cx="4041775" cy="456937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Выдержанные в бочках-</a:t>
            </a:r>
            <a:r>
              <a:rPr lang="ru-RU" dirty="0" err="1"/>
              <a:t>барриках</a:t>
            </a:r>
            <a:r>
              <a:rPr lang="ru-RU" dirty="0"/>
              <a:t> из европейского и американского дуба вина, обладающие необыкновенной силой вкусов и ароматов, выразивших классические сортовые особенности, созданные уникальным климатом и почвами приморских долин Украины. Клоны прямых производителей:</a:t>
            </a:r>
          </a:p>
          <a:p>
            <a:r>
              <a:rPr lang="ru-RU" dirty="0" err="1" smtClean="0"/>
              <a:t>Каберне,Совиньон,Мерло,Пино</a:t>
            </a:r>
            <a:r>
              <a:rPr lang="ru-RU" dirty="0" smtClean="0"/>
              <a:t>-Нуар, </a:t>
            </a:r>
            <a:r>
              <a:rPr lang="ru-RU" dirty="0" err="1" smtClean="0"/>
              <a:t>Бастардо</a:t>
            </a:r>
            <a:r>
              <a:rPr lang="ru-RU" dirty="0" smtClean="0"/>
              <a:t>, </a:t>
            </a:r>
            <a:r>
              <a:rPr lang="ru-RU" dirty="0" err="1" smtClean="0"/>
              <a:t>Шардоне</a:t>
            </a:r>
            <a:r>
              <a:rPr lang="ru-RU" dirty="0" smtClean="0"/>
              <a:t>, Совиньон, Рислинг, </a:t>
            </a:r>
            <a:r>
              <a:rPr lang="ru-RU" dirty="0" err="1" smtClean="0"/>
              <a:t>Алиготе,Траминер,Пино</a:t>
            </a:r>
            <a:r>
              <a:rPr lang="ru-RU" dirty="0" smtClean="0"/>
              <a:t>-Блан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8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4062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Шабо</a:t>
            </a:r>
            <a:endParaRPr lang="ru-RU" b="1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4784"/>
            <a:ext cx="3082205" cy="4569371"/>
          </a:xfrm>
        </p:spPr>
      </p:pic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1340768"/>
            <a:ext cx="4041775" cy="478539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Шабо – один из старейших виноградарских регионов Европы. Виноградные плантации впечатляют своими масштабами – это более 1200 га виноградников, почти 4 млн.  элитных виноградных лоз, около 30 культурных сортов винограда из лучших питомников Европы. Королевские Истории – это очень выразительные  и сбалансированные во вкусе и аромате полусладкие и десертные вина.  Имеют хорошую структуру,  радуют палитрой вкусов. В каждой бутылке – 1,0 кг винограда.</a:t>
            </a:r>
          </a:p>
        </p:txBody>
      </p:sp>
    </p:spTree>
    <p:extLst>
      <p:ext uri="{BB962C8B-B14F-4D97-AF65-F5344CB8AC3E}">
        <p14:creationId xmlns:p14="http://schemas.microsoft.com/office/powerpoint/2010/main" val="138019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143000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9246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830127"/>
            <a:ext cx="1420191" cy="50063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95289"/>
            <a:ext cx="1278720" cy="494116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Культивируемые сорта винограда</a:t>
            </a:r>
            <a:br>
              <a:rPr lang="ru-RU" b="1" dirty="0"/>
            </a:br>
            <a:r>
              <a:rPr lang="ru-RU" b="1" dirty="0"/>
              <a:t>Белые сорта: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1600201"/>
            <a:ext cx="7776864" cy="892695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 err="1" smtClean="0"/>
              <a:t>Алиготе</a:t>
            </a:r>
            <a:r>
              <a:rPr lang="ru-RU" b="1" dirty="0"/>
              <a:t> </a:t>
            </a:r>
            <a:r>
              <a:rPr lang="ru-RU" dirty="0" smtClean="0"/>
              <a:t>- Цвет </a:t>
            </a:r>
            <a:r>
              <a:rPr lang="ru-RU" dirty="0"/>
              <a:t>от бледно-соломенного до золотого, приятный тонкий, неповторимый вкус.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564904"/>
            <a:ext cx="299264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5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003232" cy="868958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Пино-гри</a:t>
            </a:r>
            <a:r>
              <a:rPr lang="ru-RU" b="1" dirty="0"/>
              <a:t> и </a:t>
            </a:r>
            <a:r>
              <a:rPr lang="ru-RU" b="1" dirty="0" err="1"/>
              <a:t>Пино</a:t>
            </a:r>
            <a:r>
              <a:rPr lang="ru-RU" b="1" dirty="0"/>
              <a:t> </a:t>
            </a:r>
            <a:r>
              <a:rPr lang="ru-RU" b="1" dirty="0" smtClean="0"/>
              <a:t>Блан</a:t>
            </a:r>
            <a:r>
              <a:rPr lang="ru-RU" dirty="0"/>
              <a:t/>
            </a:r>
            <a:br>
              <a:rPr lang="ru-RU" dirty="0"/>
            </a:br>
            <a:r>
              <a:rPr lang="ru-RU" sz="2700" dirty="0"/>
              <a:t>Вино имеет золотистые оттенки и </a:t>
            </a:r>
            <a:r>
              <a:rPr lang="ru-RU" sz="2200" dirty="0"/>
              <a:t>гармоничный</a:t>
            </a:r>
            <a:r>
              <a:rPr lang="ru-RU" dirty="0"/>
              <a:t> </a:t>
            </a:r>
            <a:r>
              <a:rPr lang="ru-RU" sz="2200" dirty="0"/>
              <a:t>тонкий вкус.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626" y="1916832"/>
            <a:ext cx="3438642" cy="453650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649057"/>
            <a:ext cx="1316790" cy="495363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057"/>
            <a:ext cx="178975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0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err="1"/>
              <a:t>Шардоне</a:t>
            </a:r>
            <a:r>
              <a:rPr lang="ru-RU" dirty="0"/>
              <a:t/>
            </a:r>
            <a:br>
              <a:rPr lang="ru-RU" dirty="0"/>
            </a:br>
            <a:r>
              <a:rPr lang="ru-RU" b="1" dirty="0"/>
              <a:t>Цвета светлых оттенков золота</a:t>
            </a:r>
            <a:r>
              <a:rPr lang="ru-RU" dirty="0"/>
              <a:t>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14090"/>
            <a:ext cx="1960443" cy="452596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2" y="1988840"/>
            <a:ext cx="1648442" cy="41764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976264"/>
            <a:ext cx="2952328" cy="44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05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47" y="1124744"/>
            <a:ext cx="1616023" cy="55663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124744"/>
            <a:ext cx="1418755" cy="55663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3529" y="32405"/>
            <a:ext cx="8229600" cy="1143000"/>
          </a:xfrm>
        </p:spPr>
        <p:txBody>
          <a:bodyPr/>
          <a:lstStyle/>
          <a:p>
            <a:r>
              <a:rPr lang="ru-RU" b="1" dirty="0"/>
              <a:t>Красные вина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1052736"/>
            <a:ext cx="7476417" cy="11521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3800" b="1" dirty="0"/>
              <a:t>Каберне Совиньон</a:t>
            </a:r>
            <a:r>
              <a:rPr lang="ru-RU" dirty="0"/>
              <a:t>: </a:t>
            </a:r>
            <a:r>
              <a:rPr lang="ru-RU" b="1" dirty="0"/>
              <a:t>Король вин. Цвет насыщенный тёмно-красный. Аромат полный с нотками чёрной смородины.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60" y="2276872"/>
            <a:ext cx="2529372" cy="40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2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b="1" dirty="0" err="1"/>
              <a:t>Пино</a:t>
            </a:r>
            <a:r>
              <a:rPr lang="ru-RU" sz="3200" b="1" dirty="0"/>
              <a:t>-нуар: Насыщенное, маслянистое вино. Используется в качестве базы в купажировании вин</a:t>
            </a:r>
            <a:r>
              <a:rPr lang="ru-RU" sz="3200" dirty="0"/>
              <a:t>.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124744"/>
            <a:ext cx="1584176" cy="5425261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288654"/>
            <a:ext cx="1610183" cy="55641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324036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5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/>
              <a:t>Мерло: С оттенками вишни, вино с долгим послевкусием.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052736"/>
            <a:ext cx="1584176" cy="5616627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2049007" cy="52764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3" y="2060848"/>
            <a:ext cx="4257529" cy="31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4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История </a:t>
            </a:r>
            <a:r>
              <a:rPr lang="ru-RU" b="1" dirty="0" smtClean="0"/>
              <a:t>виноделия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Виноделие </a:t>
            </a:r>
            <a:r>
              <a:rPr lang="ru-RU" b="1" dirty="0"/>
              <a:t>на территории современной Украины появилось ещё в XI веке в северной части страны (вокруг Киева и Чернигова), где начинают производить вино монахи. Исторически сложилось, что винодельческие регионы современной Украины находились в составе разных государств, были населены разными народами и до сих пор резко отличаются по климатическим условиям.</a:t>
            </a:r>
          </a:p>
          <a:p>
            <a:endParaRPr lang="ru-RU" b="1" dirty="0"/>
          </a:p>
          <a:p>
            <a:r>
              <a:rPr lang="ru-RU" b="1" dirty="0"/>
              <a:t>В советские времена Украина, имея общую площадь виноградников 2500 км², была самым большим поставщиком вин в СССР. Катастрофа случилась в 1986 году, когда около 800 км² виноградников было уничтожено во время антиалкогольной компании начатой Михаилом Горбачёвым.</a:t>
            </a:r>
          </a:p>
          <a:p>
            <a:endParaRPr lang="ru-RU" b="1" dirty="0"/>
          </a:p>
          <a:p>
            <a:r>
              <a:rPr lang="ru-RU" b="1" dirty="0"/>
              <a:t>Начиная с 2000 года производство и экспорт вина возрастают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481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2" y="1628447"/>
            <a:ext cx="9151021" cy="5202936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78479"/>
            <a:ext cx="8784976" cy="358256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 </a:t>
            </a:r>
            <a:r>
              <a:rPr lang="ru-RU" sz="2600" dirty="0" smtClean="0"/>
              <a:t>Украина </a:t>
            </a:r>
            <a:r>
              <a:rPr lang="ru-RU" sz="2600" dirty="0"/>
              <a:t>безгранично полна историческими ценностями и достопримечательностями. Основная масса их расположена на территории Закарпатья</a:t>
            </a:r>
            <a:r>
              <a:rPr lang="ru-RU" sz="2600" dirty="0" smtClean="0"/>
              <a:t>. Одним </a:t>
            </a:r>
            <a:r>
              <a:rPr lang="ru-RU" sz="2600" dirty="0"/>
              <a:t>из таких и являются винные подвалы </a:t>
            </a:r>
            <a:r>
              <a:rPr lang="ru-RU" sz="2600" b="1" dirty="0"/>
              <a:t>семейства Ковача, </a:t>
            </a:r>
            <a:r>
              <a:rPr lang="ru-RU" sz="2600" dirty="0"/>
              <a:t>расположенные в селе </a:t>
            </a:r>
            <a:r>
              <a:rPr lang="ru-RU" sz="2600" dirty="0" err="1"/>
              <a:t>Концово</a:t>
            </a:r>
            <a:r>
              <a:rPr lang="ru-RU" sz="2600" dirty="0"/>
              <a:t> Закарпатской области. Винодел и частный предприниматель Александр Ковач является одним из многих ценителей этого искусства. Он посвятил производству вина всю свою жизнь. Ковач – один из самых известных виноделов в Украине. Его винный подвал является некой визитной карточкой Закарпатья.</a:t>
            </a:r>
          </a:p>
          <a:p>
            <a:pPr marL="0" indent="0">
              <a:buNone/>
            </a:pP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92093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691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30" y="2482785"/>
            <a:ext cx="5316097" cy="4365104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Дегустационный зал «</a:t>
            </a:r>
            <a:r>
              <a:rPr lang="ru-RU" b="1" dirty="0" err="1"/>
              <a:t>Шардоне</a:t>
            </a:r>
            <a:r>
              <a:rPr lang="ru-RU" dirty="0"/>
              <a:t>» принял первых посетителей в 2007 году. Расположен винный подвал в самом центре Ужгорода. А поблизости от него находится старинный замок. Возможно, именно поэтому появилась легенда, что погреб и замок соединены тайным туннелем. Как напоминание вековой традиции делать вино из Карпатского винограда служит винный пресс, установленный у самого входа в заведение. Перед началом дегустации посетителям предлагают просмотреть небольшой фильм о виноделии, после чего приглашают к слотам. Поклонникам виноградного напитка предоставляют возможность отведать множество сортов вина, а в качестве закуски на столах присутствуют настоящие сыры. Понравившиеся вина и коньяки можно приобрести в этом же погребе.</a:t>
            </a:r>
          </a:p>
        </p:txBody>
      </p:sp>
    </p:spTree>
    <p:extLst>
      <p:ext uri="{BB962C8B-B14F-4D97-AF65-F5344CB8AC3E}">
        <p14:creationId xmlns:p14="http://schemas.microsoft.com/office/powerpoint/2010/main" val="640889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7689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95" y="3323128"/>
            <a:ext cx="4962063" cy="348853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4726" y="-243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dobe Fangsong Std R" pitchFamily="18" charset="-128"/>
                <a:ea typeface="Adobe Fangsong Std R" pitchFamily="18" charset="-128"/>
              </a:rPr>
              <a:t>Винный </a:t>
            </a:r>
            <a:r>
              <a:rPr lang="ru-RU" b="1" dirty="0" smtClean="0">
                <a:latin typeface="Adobe Fangsong Std R" pitchFamily="18" charset="-128"/>
                <a:ea typeface="Adobe Fangsong Std R" pitchFamily="18" charset="-128"/>
              </a:rPr>
              <a:t>ресторан</a:t>
            </a:r>
            <a:endParaRPr lang="ru-RU" b="1" dirty="0">
              <a:latin typeface="Adobe Fangsong Std R" pitchFamily="18" charset="-128"/>
              <a:ea typeface="Adobe Fangsong Std R" pitchFamily="18" charset="-128"/>
            </a:endParaRPr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691680" y="2708920"/>
            <a:ext cx="645445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Adobe Fangsong Std R" pitchFamily="18" charset="-128"/>
                <a:ea typeface="Adobe Fangsong Std R" pitchFamily="18" charset="-128"/>
              </a:rPr>
              <a:t>Анализ-контроль Винной карты</a:t>
            </a:r>
            <a:endParaRPr lang="ru-RU" dirty="0">
              <a:latin typeface="Adobe Fangsong Std R" pitchFamily="18" charset="-128"/>
              <a:ea typeface="Adobe Fangsong Std R" pitchFamily="18" charset="-128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24" y="836712"/>
            <a:ext cx="473955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31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57" y="1600200"/>
            <a:ext cx="5213686" cy="4525963"/>
          </a:xfrm>
        </p:spPr>
      </p:pic>
    </p:spTree>
    <p:extLst>
      <p:ext uri="{BB962C8B-B14F-4D97-AF65-F5344CB8AC3E}">
        <p14:creationId xmlns:p14="http://schemas.microsoft.com/office/powerpoint/2010/main" val="1293353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3" y="775245"/>
            <a:ext cx="7732883" cy="452596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301208"/>
            <a:ext cx="7632848" cy="11815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400"/>
            <a:ext cx="7488832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07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8640"/>
            <a:ext cx="8101386" cy="452596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89" y="4653136"/>
            <a:ext cx="8064896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51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" y="7574"/>
            <a:ext cx="8479278" cy="3493434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01008"/>
            <a:ext cx="8352928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3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4"/>
            <a:ext cx="7920434" cy="4525963"/>
          </a:xfrm>
        </p:spPr>
      </p:pic>
    </p:spTree>
    <p:extLst>
      <p:ext uri="{BB962C8B-B14F-4D97-AF65-F5344CB8AC3E}">
        <p14:creationId xmlns:p14="http://schemas.microsoft.com/office/powerpoint/2010/main" val="404116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/>
              <a:t> Основные </a:t>
            </a:r>
            <a:r>
              <a:rPr lang="ru-RU" dirty="0"/>
              <a:t>регионы виноделия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628800"/>
            <a:ext cx="8568952" cy="25202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/>
              <a:t>Многие сорта винограда можно выращивать на всей территории Украины. Однако наиболее благоприятные условия для его произрастания наблюдаются в тех регионах, где мягкая зима и долгое жаркое лето. Вино производят в Южной Бессарабии, в Северном Причерноморье и в Закарпатье</a:t>
            </a:r>
          </a:p>
        </p:txBody>
      </p:sp>
    </p:spTree>
    <p:extLst>
      <p:ext uri="{BB962C8B-B14F-4D97-AF65-F5344CB8AC3E}">
        <p14:creationId xmlns:p14="http://schemas.microsoft.com/office/powerpoint/2010/main" val="952593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5" y="1600200"/>
            <a:ext cx="7556669" cy="4525963"/>
          </a:xfrm>
        </p:spPr>
      </p:pic>
    </p:spTree>
    <p:extLst>
      <p:ext uri="{BB962C8B-B14F-4D97-AF65-F5344CB8AC3E}">
        <p14:creationId xmlns:p14="http://schemas.microsoft.com/office/powerpoint/2010/main" val="2791242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7" y="3888063"/>
            <a:ext cx="8725940" cy="20391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6" y="251962"/>
            <a:ext cx="8725939" cy="369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3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8568952" cy="3905270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4" y="3895311"/>
            <a:ext cx="8777701" cy="29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4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0"/>
            <a:ext cx="8568953" cy="3426056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1" y="3335205"/>
            <a:ext cx="8481145" cy="34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63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0" y="0"/>
            <a:ext cx="8398455" cy="4427316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4389827"/>
            <a:ext cx="8208912" cy="23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90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640"/>
            <a:ext cx="7396850" cy="452596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725144"/>
            <a:ext cx="7704856" cy="17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9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04864"/>
            <a:ext cx="8208912" cy="446903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8568952" cy="2512725"/>
          </a:xfrm>
        </p:spPr>
      </p:pic>
    </p:spTree>
    <p:extLst>
      <p:ext uri="{BB962C8B-B14F-4D97-AF65-F5344CB8AC3E}">
        <p14:creationId xmlns:p14="http://schemas.microsoft.com/office/powerpoint/2010/main" val="2078623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0"/>
            <a:ext cx="8424936" cy="333124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14507"/>
            <a:ext cx="8640960" cy="35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4596"/>
            <a:ext cx="8352928" cy="440167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26266"/>
            <a:ext cx="864518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0" y="4897524"/>
            <a:ext cx="8983329" cy="19729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1" y="249768"/>
            <a:ext cx="880381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6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Крупнейшие производители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72403" y="1074212"/>
            <a:ext cx="7859216" cy="639762"/>
          </a:xfrm>
        </p:spPr>
        <p:txBody>
          <a:bodyPr>
            <a:normAutofit/>
          </a:bodyPr>
          <a:lstStyle/>
          <a:p>
            <a:r>
              <a:rPr lang="ru-RU" dirty="0"/>
              <a:t>Винодельческий комбинат «Массандра»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4"/>
          </p:nvPr>
        </p:nvSpPr>
        <p:spPr>
          <a:xfrm>
            <a:off x="-20937" y="2204864"/>
            <a:ext cx="4448921" cy="395128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dirty="0"/>
              <a:t>Визитной карточкой Южного берега Крыма и объединения «Массандра» по праву считают крепкие, десертные и ликерные вина. Потому основу производства (более 80%) составляют марочные креплённые крепкие, десертные и ликёрные вина, выдерживаемые более полутора лет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 </a:t>
            </a:r>
            <a:r>
              <a:rPr lang="ru-RU" dirty="0"/>
              <a:t>Вина, производимые объединением по международным стандартам, охватывают почти все классы типовой винной классификации: предприятие производит столовые (сухие и полусладкие) и креплённые (крепкие, десертные, ликёрные) вина.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11" y="1700808"/>
            <a:ext cx="377444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36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8563953" cy="4352774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" y="4600455"/>
            <a:ext cx="8663859" cy="22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462428"/>
            <a:ext cx="8189069" cy="33709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632"/>
            <a:ext cx="8229600" cy="3475104"/>
          </a:xfrm>
        </p:spPr>
      </p:pic>
    </p:spTree>
    <p:extLst>
      <p:ext uri="{BB962C8B-B14F-4D97-AF65-F5344CB8AC3E}">
        <p14:creationId xmlns:p14="http://schemas.microsoft.com/office/powerpoint/2010/main" val="4173107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4" y="3750942"/>
            <a:ext cx="8229600" cy="308164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4" y="10039"/>
            <a:ext cx="9030961" cy="37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84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07" y="1600200"/>
            <a:ext cx="6544585" cy="4525963"/>
          </a:xfrm>
        </p:spPr>
      </p:pic>
    </p:spTree>
    <p:extLst>
      <p:ext uri="{BB962C8B-B14F-4D97-AF65-F5344CB8AC3E}">
        <p14:creationId xmlns:p14="http://schemas.microsoft.com/office/powerpoint/2010/main" val="1007859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/>
              <a:t>Винная </a:t>
            </a:r>
            <a:r>
              <a:rPr lang="ru-RU" dirty="0"/>
              <a:t>карта </a:t>
            </a:r>
            <a:r>
              <a:rPr lang="ru-RU" dirty="0" smtClean="0"/>
              <a:t>грамотно составлена, </a:t>
            </a:r>
            <a:r>
              <a:rPr lang="ru-RU" dirty="0" smtClean="0"/>
              <a:t>соответствует </a:t>
            </a:r>
            <a:r>
              <a:rPr lang="ru-RU" dirty="0"/>
              <a:t>кухне </a:t>
            </a:r>
            <a:r>
              <a:rPr lang="ru-RU" dirty="0" smtClean="0"/>
              <a:t>заведения,  разнообразная </a:t>
            </a:r>
            <a:r>
              <a:rPr lang="ru-RU" dirty="0"/>
              <a:t>по </a:t>
            </a:r>
            <a:r>
              <a:rPr lang="ru-RU" dirty="0" smtClean="0"/>
              <a:t>типам вин </a:t>
            </a:r>
            <a:r>
              <a:rPr lang="ru-RU" dirty="0"/>
              <a:t>, крепким спиртным </a:t>
            </a:r>
            <a:r>
              <a:rPr lang="ru-RU" dirty="0" smtClean="0"/>
              <a:t>напиткам. Каждый регион расписан по сортам вина, последовательно. Винная </a:t>
            </a:r>
            <a:r>
              <a:rPr lang="ru-RU" dirty="0"/>
              <a:t>карта </a:t>
            </a:r>
            <a:r>
              <a:rPr lang="ru-RU" dirty="0" smtClean="0"/>
              <a:t>имеет </a:t>
            </a:r>
            <a:r>
              <a:rPr lang="ru-RU" dirty="0"/>
              <a:t>дизайн </a:t>
            </a:r>
            <a:r>
              <a:rPr lang="ru-RU" dirty="0" smtClean="0"/>
              <a:t>который соответствует </a:t>
            </a:r>
            <a:r>
              <a:rPr lang="ru-RU" dirty="0"/>
              <a:t>стилю </a:t>
            </a:r>
            <a:r>
              <a:rPr lang="ru-RU" dirty="0" smtClean="0"/>
              <a:t>заведения, в спокойных тонах, четко акцентировано внимание на перечь вин, понятно </a:t>
            </a:r>
            <a:r>
              <a:rPr lang="ru-RU" dirty="0"/>
              <a:t>написана и </a:t>
            </a:r>
            <a:r>
              <a:rPr lang="ru-RU" dirty="0" smtClean="0"/>
              <a:t>удобна для </a:t>
            </a:r>
            <a:r>
              <a:rPr lang="ru-RU" dirty="0"/>
              <a:t>чтения гостей</a:t>
            </a:r>
            <a:r>
              <a:rPr lang="ru-RU" dirty="0" smtClean="0"/>
              <a:t>. Предоставлен большой ассортимент и выбор вин для посетителей.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Карта по </a:t>
            </a:r>
            <a:r>
              <a:rPr lang="ru-RU" dirty="0"/>
              <a:t>типу относиться к  </a:t>
            </a:r>
            <a:r>
              <a:rPr lang="ru-RU" dirty="0" smtClean="0"/>
              <a:t>Региональной </a:t>
            </a:r>
            <a:r>
              <a:rPr lang="ru-RU" dirty="0"/>
              <a:t>– при её составлении вина и </a:t>
            </a:r>
            <a:r>
              <a:rPr lang="ru-RU" dirty="0" smtClean="0"/>
              <a:t>другие крепкие </a:t>
            </a:r>
            <a:r>
              <a:rPr lang="ru-RU" dirty="0"/>
              <a:t>спиртные напитки распределены по странам </a:t>
            </a:r>
            <a:r>
              <a:rPr lang="ru-RU" dirty="0" smtClean="0"/>
              <a:t>и регионам. </a:t>
            </a:r>
            <a:r>
              <a:rPr lang="ru-RU" dirty="0"/>
              <a:t>А внутри подразделов - по стадиям </a:t>
            </a:r>
            <a:r>
              <a:rPr lang="ru-RU" dirty="0" smtClean="0"/>
              <a:t>приёма </a:t>
            </a:r>
            <a:r>
              <a:rPr lang="ru-RU" dirty="0"/>
              <a:t>п</a:t>
            </a:r>
            <a:r>
              <a:rPr lang="ru-RU" dirty="0" smtClean="0"/>
              <a:t>ищи</a:t>
            </a:r>
            <a:r>
              <a:rPr lang="ru-RU" dirty="0"/>
              <a:t>, типам, производителям и </a:t>
            </a:r>
            <a:r>
              <a:rPr lang="ru-RU" dirty="0" smtClean="0"/>
              <a:t>ценам. Указано год сбора и спиртовое содержание.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201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76042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smtClean="0"/>
              <a:t>bernardazzi.com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sz="3400" b="1" dirty="0" err="1"/>
              <a:t>Бернардацци</a:t>
            </a:r>
            <a:r>
              <a:rPr lang="ru-RU" dirty="0"/>
              <a:t>» – это ресторан высокого класса, расположенный в исторической части Одессы на пересечении улиц Бунина и Пушкинской. Настоящая Мекка для ценителей изысканных сортов вин и высокого искусства, а также всех, кто желает окунуться в невероятную атмосферу культурного отдыха и кулинарного торжества. Здание имеет свою историю, а сам ресторан носит имя выдающегося архитектора Александра </a:t>
            </a:r>
            <a:r>
              <a:rPr lang="ru-RU" dirty="0" err="1"/>
              <a:t>Бернардацци</a:t>
            </a:r>
            <a:r>
              <a:rPr lang="ru-RU" dirty="0"/>
              <a:t>. Благородное соседство со знаменитой Одесской филармонией делает это заведение еще более привлекательным и престижным. Ведь не даром именно этот ресторан радушно принимает ежегодное </a:t>
            </a:r>
            <a:r>
              <a:rPr lang="ru-RU" dirty="0" err="1"/>
              <a:t>кинособытие</a:t>
            </a:r>
            <a:r>
              <a:rPr lang="ru-RU" dirty="0"/>
              <a:t> Украины – Одесский Международный Кинофестиваль. Это превосходная </a:t>
            </a:r>
            <a:r>
              <a:rPr lang="ru-RU" dirty="0" err="1"/>
              <a:t>лаунж</a:t>
            </a:r>
            <a:r>
              <a:rPr lang="ru-RU" dirty="0"/>
              <a:t>-зона с летним двориком, напоминающим Италию, Испанию и Португалию в 19 веке.</a:t>
            </a:r>
          </a:p>
        </p:txBody>
      </p:sp>
    </p:spTree>
    <p:extLst>
      <p:ext uri="{BB962C8B-B14F-4D97-AF65-F5344CB8AC3E}">
        <p14:creationId xmlns:p14="http://schemas.microsoft.com/office/powerpoint/2010/main" val="2291279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smtClean="0"/>
              <a:t>bernardazzi.com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3096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В </a:t>
            </a:r>
            <a:r>
              <a:rPr lang="ru-RU" dirty="0" smtClean="0"/>
              <a:t>ресторане </a:t>
            </a:r>
            <a:r>
              <a:rPr lang="ru-RU" dirty="0"/>
              <a:t>на выбор гостей представлены блюда европейской, средиземноморской и местной кухни. Такого удивительного ансамбля вкуса, аромата и цвета, как в блюдах из черноморской акулы или </a:t>
            </a:r>
            <a:r>
              <a:rPr lang="ru-RU" dirty="0" smtClean="0"/>
              <a:t>судака, «Жареный </a:t>
            </a:r>
            <a:r>
              <a:rPr lang="ru-RU" dirty="0"/>
              <a:t>осьминог по-каталонски», «Тосканский суп с </a:t>
            </a:r>
            <a:r>
              <a:rPr lang="ru-RU" dirty="0" err="1"/>
              <a:t>тольятой</a:t>
            </a:r>
            <a:r>
              <a:rPr lang="ru-RU" dirty="0"/>
              <a:t>», «</a:t>
            </a:r>
            <a:r>
              <a:rPr lang="ru-RU" dirty="0" err="1"/>
              <a:t>Качукко</a:t>
            </a:r>
            <a:r>
              <a:rPr lang="ru-RU" dirty="0"/>
              <a:t> с </a:t>
            </a:r>
            <a:r>
              <a:rPr lang="ru-RU" dirty="0" smtClean="0"/>
              <a:t>морепродуктами» Большой выбор и ассортимент представлен и к этому дополнению имеется винная карта. Квалифицированный </a:t>
            </a:r>
            <a:r>
              <a:rPr lang="ru-RU" dirty="0" err="1" smtClean="0"/>
              <a:t>сомелье</a:t>
            </a:r>
            <a:r>
              <a:rPr lang="ru-RU" dirty="0" smtClean="0"/>
              <a:t> подскажет, как передать все вкусовые и ароматические свойства блюда с дополнением хорошего вина.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326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404664"/>
            <a:ext cx="5554960" cy="561662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Вино может отлично дополнить и подчеркнуть вкус еды. Но лишь правильно подобранное вино сможет по-настоящему раскрыть все вкусовые особенности и акценты блюда. В то же время еда является своеобразным индикатором вкуса и аромата благородного виноградного напитка. Можно сказать, что вино и еда — обязательные пункты в меню настоящих гурманов. Предлагаем Вашему вниманию несколько важных правил и принципов сочетания вина и еды, которые помогут сделать ваши застолья изысканнее и приятнее.</a:t>
            </a:r>
          </a:p>
        </p:txBody>
      </p:sp>
    </p:spTree>
    <p:extLst>
      <p:ext uri="{BB962C8B-B14F-4D97-AF65-F5344CB8AC3E}">
        <p14:creationId xmlns:p14="http://schemas.microsoft.com/office/powerpoint/2010/main" val="13645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Красное вино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/>
              <a:t>Лучше </a:t>
            </a:r>
            <a:r>
              <a:rPr lang="ru-RU" dirty="0"/>
              <a:t>всего подходит к дичи, баранине, острым мясным блюдам. Прекрасно гармонирует с сухим красным вином большинство видов сыра. Если вы ищете первое блюдо, хорошо сочетаемое с красным вином, это может быть жирный и насыщенный суп. Большинство блюд итальянской кухни тоже прекрасно сочетаются с красным вином.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Такие сочетания считаются классикой. В последнее время вслед за экспериментами в кулинарии следуют и эксперименты в сочетании блюд и напитков. К суши, как ни странно, все чаще подают именно красное вино.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64569"/>
            <a:ext cx="4038600" cy="3197225"/>
          </a:xfrm>
        </p:spPr>
      </p:pic>
    </p:spTree>
    <p:extLst>
      <p:ext uri="{BB962C8B-B14F-4D97-AF65-F5344CB8AC3E}">
        <p14:creationId xmlns:p14="http://schemas.microsoft.com/office/powerpoint/2010/main" val="347289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45093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6672"/>
            <a:ext cx="8280920" cy="5616624"/>
          </a:xfrm>
        </p:spPr>
      </p:pic>
    </p:spTree>
    <p:extLst>
      <p:ext uri="{BB962C8B-B14F-4D97-AF65-F5344CB8AC3E}">
        <p14:creationId xmlns:p14="http://schemas.microsoft.com/office/powerpoint/2010/main" val="3774656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ru-RU" dirty="0" smtClean="0"/>
              <a:t>Белое </a:t>
            </a:r>
            <a:r>
              <a:rPr lang="ru-RU" dirty="0"/>
              <a:t>вино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7544" y="1124744"/>
            <a:ext cx="4038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 smtClean="0"/>
              <a:t>Сочетают </a:t>
            </a:r>
            <a:r>
              <a:rPr lang="ru-RU" sz="1600" dirty="0"/>
              <a:t>с более легкими, не такими выразительными по вкусу блюдами. Пряная или острая еда не оставит и следа от нежного вкуса напитка. К нему хорошо подходят запеченные под сливочными соусами </a:t>
            </a:r>
            <a:r>
              <a:rPr lang="ru-RU" sz="1600" dirty="0" smtClean="0"/>
              <a:t>блюда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Н</a:t>
            </a:r>
            <a:r>
              <a:rPr lang="ru-RU" sz="1600" dirty="0" smtClean="0"/>
              <a:t>е насыщенное </a:t>
            </a:r>
            <a:r>
              <a:rPr lang="ru-RU" sz="1600" dirty="0"/>
              <a:t>танинами белое вино подают к морепродуктам, белому мясу, салатам. К рыбе обычно подают молодые вина </a:t>
            </a:r>
            <a:r>
              <a:rPr lang="ru-RU" sz="1600" dirty="0" err="1"/>
              <a:t>Beaujolais</a:t>
            </a:r>
            <a:r>
              <a:rPr lang="ru-RU" sz="1600" dirty="0"/>
              <a:t> </a:t>
            </a:r>
            <a:r>
              <a:rPr lang="ru-RU" sz="1600" dirty="0" err="1"/>
              <a:t>Blanc</a:t>
            </a:r>
            <a:r>
              <a:rPr lang="ru-RU" sz="1600" dirty="0"/>
              <a:t>, </a:t>
            </a:r>
            <a:r>
              <a:rPr lang="ru-RU" sz="1600" dirty="0" err="1"/>
              <a:t>Trebbiano</a:t>
            </a:r>
            <a:r>
              <a:rPr lang="ru-RU" sz="1600" dirty="0"/>
              <a:t>, </a:t>
            </a:r>
            <a:r>
              <a:rPr lang="ru-RU" sz="1600" dirty="0" err="1"/>
              <a:t>Vinho</a:t>
            </a:r>
            <a:r>
              <a:rPr lang="ru-RU" sz="1600" dirty="0"/>
              <a:t> </a:t>
            </a:r>
            <a:r>
              <a:rPr lang="ru-RU" sz="1600" dirty="0" err="1"/>
              <a:t>Verde</a:t>
            </a:r>
            <a:r>
              <a:rPr lang="ru-RU" sz="1600" dirty="0"/>
              <a:t>. Легкий белый напиток отлично дополнит и сливочные, сырные супы с чесночными нотами, большинство холодных закусок.</a:t>
            </a:r>
          </a:p>
          <a:p>
            <a:endParaRPr lang="ru-RU" sz="1600" dirty="0"/>
          </a:p>
          <a:p>
            <a:pPr marL="0" indent="0">
              <a:buNone/>
            </a:pPr>
            <a:r>
              <a:rPr lang="ru-RU" sz="1600" dirty="0" smtClean="0"/>
              <a:t>Овощи </a:t>
            </a:r>
            <a:r>
              <a:rPr lang="ru-RU" sz="1600" dirty="0"/>
              <a:t>и фрукты тоже отлично оттеняют белое вино. </a:t>
            </a:r>
            <a:r>
              <a:rPr lang="ru-RU" sz="1600" dirty="0" err="1"/>
              <a:t>Sauvignon</a:t>
            </a:r>
            <a:r>
              <a:rPr lang="ru-RU" sz="1600" dirty="0"/>
              <a:t>, </a:t>
            </a:r>
            <a:r>
              <a:rPr lang="ru-RU" sz="1600" dirty="0" err="1"/>
              <a:t>Chardonnay</a:t>
            </a:r>
            <a:r>
              <a:rPr lang="ru-RU" sz="1600" dirty="0"/>
              <a:t>, </a:t>
            </a:r>
            <a:r>
              <a:rPr lang="ru-RU" sz="1600" dirty="0" err="1"/>
              <a:t>Pinot</a:t>
            </a:r>
            <a:r>
              <a:rPr lang="ru-RU" sz="1600" dirty="0"/>
              <a:t> </a:t>
            </a:r>
            <a:r>
              <a:rPr lang="ru-RU" sz="1600" dirty="0" err="1"/>
              <a:t>Blanc</a:t>
            </a:r>
            <a:r>
              <a:rPr lang="ru-RU" sz="1600" dirty="0"/>
              <a:t> часто подают с овощами, например со спаржей. С экзотическими фруктами и цитрусовыми лучше всего пить крепкие белые вина.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16981"/>
            <a:ext cx="4038600" cy="2692400"/>
          </a:xfrm>
        </p:spPr>
      </p:pic>
    </p:spTree>
    <p:extLst>
      <p:ext uri="{BB962C8B-B14F-4D97-AF65-F5344CB8AC3E}">
        <p14:creationId xmlns:p14="http://schemas.microsoft.com/office/powerpoint/2010/main" val="1553234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656594" cy="4877279"/>
          </a:xfrm>
        </p:spPr>
      </p:pic>
    </p:spTree>
    <p:extLst>
      <p:ext uri="{BB962C8B-B14F-4D97-AF65-F5344CB8AC3E}">
        <p14:creationId xmlns:p14="http://schemas.microsoft.com/office/powerpoint/2010/main" val="1823756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Игристые вина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10744" cy="43490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Лучше </a:t>
            </a:r>
            <a:r>
              <a:rPr lang="ru-RU" dirty="0"/>
              <a:t>всего сочетаются з закусками. Классикой считается сопровождения шампанского икрой или закусками с миндалем. Мороженое и фрукты тоже можно сопровождать праздничным напитком, точно так же, как и несладкие десерты. Десерт не должен быть слаще напитка, которым его запивают</a:t>
            </a:r>
            <a:r>
              <a:rPr lang="ru-RU" dirty="0" smtClean="0"/>
              <a:t>. Например, </a:t>
            </a:r>
            <a:r>
              <a:rPr lang="ru-RU" dirty="0" err="1" smtClean="0"/>
              <a:t>сорбет</a:t>
            </a:r>
            <a:r>
              <a:rPr lang="ru-RU" dirty="0" smtClean="0"/>
              <a:t>, суфле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178149"/>
            <a:ext cx="4356348" cy="2904232"/>
          </a:xfrm>
        </p:spPr>
      </p:pic>
    </p:spTree>
    <p:extLst>
      <p:ext uri="{BB962C8B-B14F-4D97-AF65-F5344CB8AC3E}">
        <p14:creationId xmlns:p14="http://schemas.microsoft.com/office/powerpoint/2010/main" val="3531101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8064896" cy="5760640"/>
          </a:xfrm>
        </p:spPr>
      </p:pic>
    </p:spTree>
    <p:extLst>
      <p:ext uri="{BB962C8B-B14F-4D97-AF65-F5344CB8AC3E}">
        <p14:creationId xmlns:p14="http://schemas.microsoft.com/office/powerpoint/2010/main" val="64185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86" y="0"/>
            <a:ext cx="9165186" cy="6858000"/>
          </a:xfrm>
        </p:spPr>
      </p:pic>
    </p:spTree>
    <p:extLst>
      <p:ext uri="{BB962C8B-B14F-4D97-AF65-F5344CB8AC3E}">
        <p14:creationId xmlns:p14="http://schemas.microsoft.com/office/powerpoint/2010/main" val="3749250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5616624" cy="44674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Цезарь классический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7499176" cy="1108719"/>
          </a:xfrm>
        </p:spPr>
        <p:txBody>
          <a:bodyPr/>
          <a:lstStyle/>
          <a:p>
            <a:r>
              <a:rPr lang="ru-RU" dirty="0"/>
              <a:t>белое сухое </a:t>
            </a:r>
            <a:r>
              <a:rPr lang="ru-RU" dirty="0" smtClean="0"/>
              <a:t>вино – </a:t>
            </a:r>
            <a:r>
              <a:rPr lang="ru-RU" dirty="0" err="1" smtClean="0"/>
              <a:t>Шардоне</a:t>
            </a:r>
            <a:r>
              <a:rPr lang="ru-RU" dirty="0"/>
              <a:t>, Совиньон </a:t>
            </a:r>
            <a:r>
              <a:rPr lang="ru-RU" dirty="0" err="1" smtClean="0"/>
              <a:t>блан</a:t>
            </a:r>
            <a:r>
              <a:rPr lang="ru-RU" dirty="0"/>
              <a:t>, Виконт де </a:t>
            </a:r>
            <a:r>
              <a:rPr lang="ru-RU" dirty="0" err="1"/>
              <a:t>Ласарт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2240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068960"/>
            <a:ext cx="5491584" cy="366408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Жареный осьминог по-каталонски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147248" cy="2188840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 </a:t>
            </a:r>
            <a:r>
              <a:rPr lang="ru-RU" dirty="0"/>
              <a:t>лучшим выбором всегда будет </a:t>
            </a:r>
            <a:r>
              <a:rPr lang="ru-RU" dirty="0" err="1"/>
              <a:t>Шардоне</a:t>
            </a:r>
            <a:r>
              <a:rPr lang="ru-RU" dirty="0"/>
              <a:t>, все равно, из Бургундии или из Калифорнии. И тонкая сладость экстракта, и ванильный тон </a:t>
            </a:r>
            <a:r>
              <a:rPr lang="ru-RU" dirty="0" err="1"/>
              <a:t>барриков</a:t>
            </a:r>
            <a:r>
              <a:rPr lang="ru-RU" dirty="0"/>
              <a:t> хорошо подходят к нежному, сладкому мясу.</a:t>
            </a:r>
          </a:p>
        </p:txBody>
      </p:sp>
    </p:spTree>
    <p:extLst>
      <p:ext uri="{BB962C8B-B14F-4D97-AF65-F5344CB8AC3E}">
        <p14:creationId xmlns:p14="http://schemas.microsoft.com/office/powerpoint/2010/main" val="2159091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Равиоли	</a:t>
            </a:r>
            <a:r>
              <a:rPr lang="ru-RU" dirty="0" smtClean="0"/>
              <a:t>с лососем, креветкой и</a:t>
            </a:r>
            <a:r>
              <a:rPr lang="ru-RU" dirty="0"/>
              <a:t>	</a:t>
            </a:r>
            <a:r>
              <a:rPr lang="ru-RU" dirty="0" smtClean="0"/>
              <a:t>икрой летучей рыбы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218884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идеально подойдет ароматное, не слишком крепкое белое вино с изысканной кислотностью, например </a:t>
            </a:r>
            <a:r>
              <a:rPr lang="ru-RU" dirty="0" err="1"/>
              <a:t>Шенен</a:t>
            </a:r>
            <a:r>
              <a:rPr lang="ru-RU" dirty="0"/>
              <a:t> Блан, Сан-сер и </a:t>
            </a:r>
            <a:r>
              <a:rPr lang="ru-RU" dirty="0" err="1"/>
              <a:t>Пуйи-Фюме</a:t>
            </a:r>
            <a:r>
              <a:rPr lang="ru-RU" dirty="0"/>
              <a:t> с берегов Луары, сухие рислинги из Германии и Эльзаса, </a:t>
            </a:r>
            <a:r>
              <a:rPr lang="ru-RU" dirty="0" err="1"/>
              <a:t>Кондрие</a:t>
            </a:r>
            <a:r>
              <a:rPr lang="ru-RU" dirty="0"/>
              <a:t> с берегов Рейна и Шабли из Бургундии. Хороши будут также новозеландский белый Совиньон или </a:t>
            </a:r>
            <a:r>
              <a:rPr lang="ru-RU" dirty="0" err="1"/>
              <a:t>Шенен</a:t>
            </a:r>
            <a:r>
              <a:rPr lang="ru-RU" dirty="0"/>
              <a:t> Блан из Южной Африки.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45" y="3199333"/>
            <a:ext cx="5334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66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Ризотто	</a:t>
            </a:r>
            <a:r>
              <a:rPr lang="ru-RU" dirty="0" smtClean="0"/>
              <a:t>с белыми грибами, крем-шпинатом и</a:t>
            </a:r>
            <a:r>
              <a:rPr lang="ru-RU" dirty="0"/>
              <a:t>	яйцом-пашот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154076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Рекомендуется </a:t>
            </a:r>
            <a:r>
              <a:rPr lang="ru-RU" dirty="0" err="1"/>
              <a:t>Santa</a:t>
            </a:r>
            <a:r>
              <a:rPr lang="ru-RU" dirty="0"/>
              <a:t> </a:t>
            </a:r>
            <a:r>
              <a:rPr lang="ru-RU" dirty="0" err="1"/>
              <a:t>Duc</a:t>
            </a:r>
            <a:r>
              <a:rPr lang="ru-RU" dirty="0"/>
              <a:t> </a:t>
            </a:r>
            <a:r>
              <a:rPr lang="ru-RU" dirty="0" err="1"/>
              <a:t>Les</a:t>
            </a:r>
            <a:r>
              <a:rPr lang="ru-RU" dirty="0"/>
              <a:t> </a:t>
            </a:r>
            <a:r>
              <a:rPr lang="ru-RU" dirty="0" err="1"/>
              <a:t>Quatre</a:t>
            </a:r>
            <a:r>
              <a:rPr lang="ru-RU" dirty="0"/>
              <a:t> </a:t>
            </a:r>
            <a:r>
              <a:rPr lang="ru-RU" dirty="0" err="1"/>
              <a:t>Terres</a:t>
            </a:r>
            <a:r>
              <a:rPr lang="ru-RU" dirty="0"/>
              <a:t> — вино обладает пряным букетом ароматов с тонами перца, сухой травы, минеральными оттенками и нежными бликами ежевики. Во вкусе отличается объемностью, полнотелостью и силой.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96952"/>
            <a:ext cx="6048672" cy="36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Завод марочных вин и коньяков «Коктебель»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620378"/>
            <a:ext cx="5256584" cy="4525963"/>
          </a:xfrm>
        </p:spPr>
        <p:txBody>
          <a:bodyPr>
            <a:noAutofit/>
          </a:bodyPr>
          <a:lstStyle/>
          <a:p>
            <a:r>
              <a:rPr lang="ru-RU" sz="2000" dirty="0"/>
              <a:t>В Коктебеле произрастают более 30 сортов винограда (среди них Мускат, </a:t>
            </a:r>
            <a:r>
              <a:rPr lang="ru-RU" sz="2000" dirty="0" err="1"/>
              <a:t>Траминер</a:t>
            </a:r>
            <a:r>
              <a:rPr lang="ru-RU" sz="2000" dirty="0"/>
              <a:t>, Саперави и Шабаш). Производство и хранение вина производится на территории около 16 га. </a:t>
            </a:r>
            <a:r>
              <a:rPr lang="ru-RU" sz="2000" dirty="0" smtClean="0"/>
              <a:t>Основной </a:t>
            </a:r>
            <a:r>
              <a:rPr lang="ru-RU" sz="2000" dirty="0"/>
              <a:t>цех выдержки вин находится в холме и состоит из многочисленных тоннелей, расположенных на разных уровнях. В нижнем погребе хранятся десертные вина выдержки более 2-3 лет, а также крепкие белые и красные портвейны не моложе 3-х. В верхнем - столовые сухие вина не моложе 1,5-2 лет и крепкое вино "Портвейн белый Коктебель" не моложе </a:t>
            </a:r>
            <a:r>
              <a:rPr lang="ru-RU" sz="2000" dirty="0" smtClean="0"/>
              <a:t>3х</a:t>
            </a:r>
            <a:r>
              <a:rPr lang="ru-RU" sz="2000" dirty="0"/>
              <a:t>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77" y="1628800"/>
            <a:ext cx="3561856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58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70" y="2492896"/>
            <a:ext cx="6191250" cy="41243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Утиная грудка с грушей «Кьянти» и вишневым</a:t>
            </a:r>
            <a:r>
              <a:rPr lang="ru-RU" dirty="0"/>
              <a:t>	</a:t>
            </a:r>
            <a:r>
              <a:rPr lang="ru-RU" dirty="0" smtClean="0"/>
              <a:t>желе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1600201"/>
            <a:ext cx="8003232" cy="1108719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 к темному мясу (утка) лучше подойдут красные вина средней насыщенности – </a:t>
            </a:r>
            <a:r>
              <a:rPr lang="ru-RU" dirty="0" err="1" smtClean="0"/>
              <a:t>Пино</a:t>
            </a:r>
            <a:r>
              <a:rPr lang="ru-RU" dirty="0" smtClean="0"/>
              <a:t> Нуар </a:t>
            </a:r>
            <a:r>
              <a:rPr lang="ru-RU" dirty="0"/>
              <a:t>или </a:t>
            </a:r>
            <a:r>
              <a:rPr lang="ru-RU" dirty="0" err="1" smtClean="0"/>
              <a:t>Зинфандель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271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212976"/>
            <a:ext cx="4554050" cy="34838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Тирамису</a:t>
            </a:r>
            <a:r>
              <a:rPr lang="ru-RU" dirty="0" smtClean="0"/>
              <a:t> с настоящим</a:t>
            </a:r>
            <a:r>
              <a:rPr lang="ru-RU" dirty="0"/>
              <a:t>	</a:t>
            </a:r>
            <a:r>
              <a:rPr lang="ru-RU" dirty="0" err="1"/>
              <a:t>маскарпоне</a:t>
            </a:r>
            <a:r>
              <a:rPr lang="ru-RU" dirty="0"/>
              <a:t>	</a:t>
            </a:r>
            <a:r>
              <a:rPr lang="ru-RU" dirty="0" smtClean="0"/>
              <a:t>и ягодами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9592" y="1600201"/>
            <a:ext cx="7704856" cy="175679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Сладкое шампанское или хорошее игристое вино - отличный аккомпанемент к различным фруктам и мягким сливочным десертам. Также можно подать </a:t>
            </a:r>
            <a:r>
              <a:rPr lang="ru-RU" dirty="0" err="1"/>
              <a:t>Botrytis</a:t>
            </a:r>
            <a:r>
              <a:rPr lang="ru-RU" dirty="0"/>
              <a:t> или фруктовый Рислинг (</a:t>
            </a:r>
            <a:r>
              <a:rPr lang="ru-RU" dirty="0" err="1" smtClean="0"/>
              <a:t>Riesling</a:t>
            </a:r>
            <a:r>
              <a:rPr lang="ru-RU" dirty="0" smtClean="0"/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1961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Сорбет</a:t>
            </a:r>
            <a:r>
              <a:rPr lang="ru-RU" dirty="0"/>
              <a:t>	(лимон,	сицилийский	</a:t>
            </a:r>
            <a:r>
              <a:rPr lang="ru-RU" dirty="0" smtClean="0"/>
              <a:t>апельсин, красный виноград</a:t>
            </a:r>
            <a:r>
              <a:rPr lang="ru-RU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 Десерты и шампанское сочетаются в любом </a:t>
            </a:r>
            <a:r>
              <a:rPr lang="ru-RU" dirty="0" smtClean="0"/>
              <a:t>виде. Для </a:t>
            </a:r>
            <a:r>
              <a:rPr lang="ru-RU" dirty="0"/>
              <a:t>полусухого напитка достойными партнерами станут фрукты, в основном яблоки, виноград и клубника. </a:t>
            </a:r>
            <a:r>
              <a:rPr lang="ru-RU" dirty="0" smtClean="0"/>
              <a:t>новогоднем </a:t>
            </a:r>
            <a:r>
              <a:rPr lang="ru-RU" dirty="0"/>
              <a:t>столе</a:t>
            </a:r>
            <a:r>
              <a:rPr lang="ru-RU" dirty="0" smtClean="0"/>
              <a:t>. (</a:t>
            </a:r>
            <a:r>
              <a:rPr lang="ru-RU" dirty="0" err="1" smtClean="0"/>
              <a:t>Шардоне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80928"/>
            <a:ext cx="4680520" cy="37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0688"/>
            <a:ext cx="8229600" cy="4525963"/>
          </a:xfrm>
        </p:spPr>
        <p:txBody>
          <a:bodyPr>
            <a:noAutofit/>
          </a:bodyPr>
          <a:lstStyle/>
          <a:p>
            <a:r>
              <a:rPr lang="ru-RU" sz="1800" b="1" dirty="0"/>
              <a:t>Рекомендуемая температура подачи вина</a:t>
            </a:r>
          </a:p>
          <a:p>
            <a:endParaRPr lang="ru-RU" sz="1800" b="1" dirty="0"/>
          </a:p>
          <a:p>
            <a:r>
              <a:rPr lang="ru-RU" sz="1800" b="1" dirty="0"/>
              <a:t>Великие красные вина .........................15-17 С.</a:t>
            </a:r>
          </a:p>
          <a:p>
            <a:endParaRPr lang="ru-RU" sz="1800" b="1" dirty="0"/>
          </a:p>
          <a:p>
            <a:r>
              <a:rPr lang="ru-RU" sz="1800" b="1" dirty="0"/>
              <a:t>Высококачественные красные вина ...14-16 С.</a:t>
            </a:r>
          </a:p>
          <a:p>
            <a:endParaRPr lang="ru-RU" sz="1800" b="1" dirty="0"/>
          </a:p>
          <a:p>
            <a:r>
              <a:rPr lang="ru-RU" sz="1800" b="1" dirty="0"/>
              <a:t>Великие белые вина ............................14-16 С.</a:t>
            </a:r>
          </a:p>
          <a:p>
            <a:endParaRPr lang="ru-RU" sz="1800" b="1" dirty="0"/>
          </a:p>
          <a:p>
            <a:r>
              <a:rPr lang="ru-RU" sz="1800" b="1" dirty="0"/>
              <a:t>Молодые красные вина.........................12-14 С.</a:t>
            </a:r>
          </a:p>
          <a:p>
            <a:endParaRPr lang="ru-RU" sz="1800" b="1" dirty="0"/>
          </a:p>
          <a:p>
            <a:r>
              <a:rPr lang="ru-RU" sz="1800" b="1" dirty="0"/>
              <a:t>Розовые вина.........................................10-12 С.</a:t>
            </a:r>
          </a:p>
          <a:p>
            <a:endParaRPr lang="ru-RU" sz="1800" b="1" dirty="0"/>
          </a:p>
          <a:p>
            <a:r>
              <a:rPr lang="ru-RU" sz="1800" b="1" dirty="0"/>
              <a:t>Молодые белые вина.............................08-10 С.</a:t>
            </a:r>
          </a:p>
          <a:p>
            <a:endParaRPr lang="ru-RU" sz="1800" b="1" dirty="0"/>
          </a:p>
          <a:p>
            <a:r>
              <a:rPr lang="ru-RU" sz="1800" b="1" dirty="0"/>
              <a:t>Шампанское и игристое........................06-08 С.</a:t>
            </a:r>
          </a:p>
          <a:p>
            <a:endParaRPr lang="ru-RU" sz="1800" b="1" dirty="0"/>
          </a:p>
          <a:p>
            <a:r>
              <a:rPr lang="ru-RU" sz="1800" b="1" dirty="0"/>
              <a:t>Ликерные вина...........................................06 С</a:t>
            </a:r>
            <a:r>
              <a:rPr lang="ru-RU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279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766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9" y="10164"/>
            <a:ext cx="9144000" cy="6847836"/>
          </a:xfrm>
        </p:spPr>
      </p:pic>
    </p:spTree>
    <p:extLst>
      <p:ext uri="{BB962C8B-B14F-4D97-AF65-F5344CB8AC3E}">
        <p14:creationId xmlns:p14="http://schemas.microsoft.com/office/powerpoint/2010/main" val="377470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err="1"/>
              <a:t>Инкерманский</a:t>
            </a:r>
            <a:r>
              <a:rPr lang="ru-RU" b="1" dirty="0"/>
              <a:t> завод марочных вин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1268760"/>
            <a:ext cx="4041775" cy="4857403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 </a:t>
            </a:r>
            <a:r>
              <a:rPr lang="ru-RU" sz="2900" dirty="0" smtClean="0"/>
              <a:t>Винодельческое </a:t>
            </a:r>
            <a:r>
              <a:rPr lang="ru-RU" sz="2900" dirty="0"/>
              <a:t>предприятие, расположенное в </a:t>
            </a:r>
            <a:r>
              <a:rPr lang="ru-RU" sz="2900" dirty="0" err="1"/>
              <a:t>Инкермане</a:t>
            </a:r>
            <a:r>
              <a:rPr lang="ru-RU" sz="2900" dirty="0"/>
              <a:t>, в Крыму. Благодаря постоянству температуры и влажности в подземных галереях создаются хорошие условия для созревания вин, хранящихся в дубовых бочках. На </a:t>
            </a:r>
            <a:r>
              <a:rPr lang="ru-RU" sz="2900" dirty="0" err="1"/>
              <a:t>Инкерманском</a:t>
            </a:r>
            <a:r>
              <a:rPr lang="ru-RU" sz="2900" dirty="0"/>
              <a:t> заводе создаются марочные, выдержанные, ординарные и молодые вина Торговой Марки «INKERMAN» более 45-ти позиций. Марочные вина — «Каберне </a:t>
            </a:r>
            <a:r>
              <a:rPr lang="ru-RU" sz="2900" dirty="0" err="1"/>
              <a:t>Качинское</a:t>
            </a:r>
            <a:r>
              <a:rPr lang="ru-RU" sz="2900" dirty="0"/>
              <a:t>», «</a:t>
            </a:r>
            <a:r>
              <a:rPr lang="ru-RU" sz="2900" dirty="0" err="1"/>
              <a:t>Алиготе</a:t>
            </a:r>
            <a:r>
              <a:rPr lang="ru-RU" sz="2900" dirty="0"/>
              <a:t> Крымское», «Жемчужина </a:t>
            </a:r>
            <a:r>
              <a:rPr lang="ru-RU" sz="2900" dirty="0" err="1"/>
              <a:t>Инкермана</a:t>
            </a:r>
            <a:r>
              <a:rPr lang="ru-RU" sz="2900" dirty="0"/>
              <a:t>» и портвейн «Севастополь» входят в коллекцию </a:t>
            </a:r>
            <a:r>
              <a:rPr lang="ru-RU" sz="2900" dirty="0" err="1"/>
              <a:t>Grand</a:t>
            </a:r>
            <a:r>
              <a:rPr lang="ru-RU" sz="2900" dirty="0"/>
              <a:t> </a:t>
            </a:r>
            <a:r>
              <a:rPr lang="ru-RU" sz="2900" dirty="0" err="1"/>
              <a:t>Reserve</a:t>
            </a:r>
            <a:endParaRPr lang="ru-RU" sz="2900" dirty="0"/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3456384" cy="4713387"/>
          </a:xfrm>
        </p:spPr>
      </p:pic>
    </p:spTree>
    <p:extLst>
      <p:ext uri="{BB962C8B-B14F-4D97-AF65-F5344CB8AC3E}">
        <p14:creationId xmlns:p14="http://schemas.microsoft.com/office/powerpoint/2010/main" val="171574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0974814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1730</Words>
  <Application>Microsoft Office PowerPoint</Application>
  <PresentationFormat>Экран (4:3)</PresentationFormat>
  <Paragraphs>85</Paragraphs>
  <Slides>64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65" baseType="lpstr">
      <vt:lpstr>Тема Office</vt:lpstr>
      <vt:lpstr>Украина Виноделие </vt:lpstr>
      <vt:lpstr>История виноделия </vt:lpstr>
      <vt:lpstr> Основные регионы виноделия</vt:lpstr>
      <vt:lpstr>Крупнейшие производители</vt:lpstr>
      <vt:lpstr>Презентация PowerPoint</vt:lpstr>
      <vt:lpstr>Завод марочных вин и коньяков «Коктебель»</vt:lpstr>
      <vt:lpstr>Презентация PowerPoint</vt:lpstr>
      <vt:lpstr>Инкерманский завод марочных вин </vt:lpstr>
      <vt:lpstr>Презентация PowerPoint</vt:lpstr>
      <vt:lpstr>Одессавинпром (Французский бульвар)</vt:lpstr>
      <vt:lpstr>Презентация PowerPoint</vt:lpstr>
      <vt:lpstr>Шабо</vt:lpstr>
      <vt:lpstr>Презентация PowerPoint</vt:lpstr>
      <vt:lpstr>Культивируемые сорта винограда Белые сорта:</vt:lpstr>
      <vt:lpstr>Пино-гри и Пино Блан Вино имеет золотистые оттенки и гармоничный тонкий вкус.</vt:lpstr>
      <vt:lpstr>Шардоне Цвета светлых оттенков золота.</vt:lpstr>
      <vt:lpstr>Красные вина</vt:lpstr>
      <vt:lpstr>Пино-нуар: Насыщенное, маслянистое вино. Используется в качестве базы в купажировании вин.</vt:lpstr>
      <vt:lpstr>Мерло: С оттенками вишни, вино с долгим послевкусием.</vt:lpstr>
      <vt:lpstr>Презентация PowerPoint</vt:lpstr>
      <vt:lpstr>Презентация PowerPoint</vt:lpstr>
      <vt:lpstr>Презентация PowerPoint</vt:lpstr>
      <vt:lpstr>Презентация PowerPoint</vt:lpstr>
      <vt:lpstr>Винный ресторан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http://bernardazzi.com</vt:lpstr>
      <vt:lpstr>http://bernardazzi.com</vt:lpstr>
      <vt:lpstr>Презентация PowerPoint</vt:lpstr>
      <vt:lpstr>Красное вино</vt:lpstr>
      <vt:lpstr>Презентация PowerPoint</vt:lpstr>
      <vt:lpstr> Белое вино</vt:lpstr>
      <vt:lpstr>Презентация PowerPoint</vt:lpstr>
      <vt:lpstr>Игристые вина</vt:lpstr>
      <vt:lpstr>Презентация PowerPoint</vt:lpstr>
      <vt:lpstr>Презентация PowerPoint</vt:lpstr>
      <vt:lpstr>Цезарь классический</vt:lpstr>
      <vt:lpstr>Жареный осьминог по-каталонски</vt:lpstr>
      <vt:lpstr>Равиоли с лососем, креветкой и икрой летучей рыбы</vt:lpstr>
      <vt:lpstr>Ризотто с белыми грибами, крем-шпинатом и яйцом-пашот</vt:lpstr>
      <vt:lpstr>Утиная грудка с грушей «Кьянти» и вишневым желе</vt:lpstr>
      <vt:lpstr>Тирамису с настоящим маскарпоне и ягодами</vt:lpstr>
      <vt:lpstr>Сорбет (лимон, сицилийский апельсин, красный виноград)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B570e</dc:creator>
  <cp:lastModifiedBy>B570e</cp:lastModifiedBy>
  <cp:revision>37</cp:revision>
  <dcterms:created xsi:type="dcterms:W3CDTF">2015-05-30T09:26:38Z</dcterms:created>
  <dcterms:modified xsi:type="dcterms:W3CDTF">2015-06-04T18:40:38Z</dcterms:modified>
</cp:coreProperties>
</file>